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514" r:id="rId4"/>
    <p:sldId id="512" r:id="rId5"/>
    <p:sldId id="515" r:id="rId6"/>
    <p:sldId id="524" r:id="rId7"/>
    <p:sldId id="525" r:id="rId8"/>
    <p:sldId id="520" r:id="rId9"/>
    <p:sldId id="522" r:id="rId10"/>
    <p:sldId id="518" r:id="rId11"/>
    <p:sldId id="519" r:id="rId12"/>
    <p:sldId id="523" r:id="rId13"/>
    <p:sldId id="521" r:id="rId14"/>
    <p:sldId id="516" r:id="rId15"/>
    <p:sldId id="477" r:id="rId16"/>
    <p:sldId id="399" r:id="rId17"/>
    <p:sldId id="409" r:id="rId18"/>
    <p:sldId id="481" r:id="rId19"/>
    <p:sldId id="482" r:id="rId20"/>
    <p:sldId id="5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70" d="100"/>
          <a:sy n="70" d="100"/>
        </p:scale>
        <p:origin x="10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2.png"/><Relationship Id="rId4" Type="http://schemas.openxmlformats.org/officeDocument/2006/relationships/image" Target="../media/image29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UI5MicroExcel/blob/master/Day%2014/Exercise_FunctionImport/webapp/view/Add.view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hyperlink" Target="https://github.com/soyuztechnologies/UI5MicroExcel/blob/master/Day%2014/Exercise_FunctionImport/webapp/controller/Add.controller.j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signup?source=login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73390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freesvg.org/simple-white-cloud-icon-vector-graphic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pngall.com/blocked-png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73390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hyperlink" Target="https://pixabay.com/en/truck-transportation-vehicle-158539/" TargetMode="External"/><Relationship Id="rId4" Type="http://schemas.openxmlformats.org/officeDocument/2006/relationships/hyperlink" Target="https://freesvg.org/simple-white-cloud-icon-vector-graphics" TargetMode="Externa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Fiori Launchpad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SAP Fiori Launchpad is a single access point for all the Applications in S/4HANA. Is available fiori frontend server once Fiori is installed in your SAP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The SAP Fiori launchpad is a shell that hosts SAP Fiori apps, and provides the apps with services such as navigation, personalization, embedded support, and application configuration.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The launchpad is the entry point to SAP Fiori apps on mobile and desktop devices. The launchpad displays a home page with tiles.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Each tile represents a business application that the user can launch. Tiles can also display live status indicators, such as the number of open 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</a:rPr>
              <a:t>The launchpad is role-based. In other words, the user’s role determines which app tiles are shown.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05EB7-F92A-4013-ABF9-99CA7F13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733" y="3364413"/>
            <a:ext cx="6708674" cy="3256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4F7AD-8D29-4847-A228-C8013B025AE9}"/>
              </a:ext>
            </a:extLst>
          </p:cNvPr>
          <p:cNvSpPr txBox="1"/>
          <p:nvPr/>
        </p:nvSpPr>
        <p:spPr>
          <a:xfrm>
            <a:off x="261763" y="3429000"/>
            <a:ext cx="44529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Launchpad comes with Launchpad Designer (LPD), which allows developer/consultant to configure access to the apps as a Tile.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TCode to access: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Launchpad: </a:t>
            </a:r>
            <a:r>
              <a:rPr lang="en-US" b="1" dirty="0"/>
              <a:t>/N/UI2/FLP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Launchpad Designer: </a:t>
            </a:r>
            <a:r>
              <a:rPr lang="en-US" b="1" dirty="0"/>
              <a:t>/n/UI2/FLPD_CONF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5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Why we require Launchpad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imagine, if my co. have developed 500 Apps in last Quarter, These 500 apps have got 500 URLs to access the app. As a end user, you would face below challenges</a:t>
            </a:r>
          </a:p>
          <a:p>
            <a:pPr marL="457200" indent="-457200">
              <a:buAutoNum type="arabicPeriod"/>
            </a:pPr>
            <a:r>
              <a:rPr lang="en-US" sz="1800" dirty="0"/>
              <a:t>Finding URL for each app is a challenge</a:t>
            </a:r>
          </a:p>
          <a:p>
            <a:pPr marL="457200" indent="-457200">
              <a:buAutoNum type="arabicPeriod"/>
            </a:pPr>
            <a:r>
              <a:rPr lang="en-US" sz="1800" dirty="0"/>
              <a:t>Making sure that you are right person to access app – Security</a:t>
            </a:r>
          </a:p>
          <a:p>
            <a:pPr marL="457200" indent="-457200">
              <a:buAutoNum type="arabicPeriod"/>
            </a:pPr>
            <a:r>
              <a:rPr lang="en-US" sz="1800" dirty="0"/>
              <a:t>Also you should only be able to see apps which you are allowed to access</a:t>
            </a:r>
          </a:p>
          <a:p>
            <a:pPr marL="457200" indent="-457200">
              <a:buAutoNum type="arabicPeriod"/>
            </a:pPr>
            <a:r>
              <a:rPr lang="en-US" sz="1800" dirty="0"/>
              <a:t>SAP Portal is now deprecated, what options do we have to access all functionality of ERP</a:t>
            </a:r>
          </a:p>
          <a:p>
            <a:pPr marL="457200" indent="-457200">
              <a:buAutoNum type="arabicPeriod"/>
            </a:pPr>
            <a:endParaRPr lang="en-US" dirty="0"/>
          </a:p>
          <a:p>
            <a:r>
              <a:rPr lang="en-US" sz="2000" b="1" dirty="0"/>
              <a:t>Type of Fiori App Implementation</a:t>
            </a:r>
          </a:p>
          <a:p>
            <a:r>
              <a:rPr lang="en-US" dirty="0"/>
              <a:t>There are two types of Fiori App Implementations: Standard Apps and Customized Apps.</a:t>
            </a:r>
            <a:endParaRPr lang="en-US" sz="1800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92C200-35D9-4428-AA89-02388A795A3D}"/>
              </a:ext>
            </a:extLst>
          </p:cNvPr>
          <p:cNvGrpSpPr/>
          <p:nvPr/>
        </p:nvGrpSpPr>
        <p:grpSpPr>
          <a:xfrm>
            <a:off x="652101" y="3985640"/>
            <a:ext cx="4794105" cy="2525692"/>
            <a:chOff x="652102" y="4220307"/>
            <a:chExt cx="3760396" cy="22910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7D2C04-125D-4F7C-8C41-A36B022D45E4}"/>
                </a:ext>
              </a:extLst>
            </p:cNvPr>
            <p:cNvSpPr/>
            <p:nvPr/>
          </p:nvSpPr>
          <p:spPr>
            <a:xfrm>
              <a:off x="652102" y="4220307"/>
              <a:ext cx="3760396" cy="2291025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731520" rIns="274320" rtlCol="0" anchor="t" anchorCtr="0"/>
            <a:lstStyle/>
            <a:p>
              <a:pPr lvl="0">
                <a:lnSpc>
                  <a:spcPct val="140000"/>
                </a:lnSpc>
              </a:pPr>
              <a:endPara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92D7D88-1767-4445-B779-66E166CA83BF}"/>
                </a:ext>
              </a:extLst>
            </p:cNvPr>
            <p:cNvSpPr/>
            <p:nvPr/>
          </p:nvSpPr>
          <p:spPr>
            <a:xfrm>
              <a:off x="652102" y="4220307"/>
              <a:ext cx="3760396" cy="970350"/>
            </a:xfrm>
            <a:custGeom>
              <a:avLst/>
              <a:gdLst>
                <a:gd name="connsiteX0" fmla="*/ 1836 w 3573137"/>
                <a:gd name="connsiteY0" fmla="*/ 159744 h 1131064"/>
                <a:gd name="connsiteX1" fmla="*/ 3064525 w 3573137"/>
                <a:gd name="connsiteY1" fmla="*/ 1129228 h 1131064"/>
                <a:gd name="connsiteX2" fmla="*/ 3053508 w 3573137"/>
                <a:gd name="connsiteY2" fmla="*/ 170761 h 1131064"/>
                <a:gd name="connsiteX3" fmla="*/ 1836 w 3573137"/>
                <a:gd name="connsiteY3" fmla="*/ 159744 h 1131064"/>
                <a:gd name="connsiteX0" fmla="*/ 0 w 3571301"/>
                <a:gd name="connsiteY0" fmla="*/ 0 h 971320"/>
                <a:gd name="connsiteX1" fmla="*/ 3062689 w 3571301"/>
                <a:gd name="connsiteY1" fmla="*/ 969484 h 971320"/>
                <a:gd name="connsiteX2" fmla="*/ 3051672 w 3571301"/>
                <a:gd name="connsiteY2" fmla="*/ 11017 h 971320"/>
                <a:gd name="connsiteX3" fmla="*/ 0 w 3571301"/>
                <a:gd name="connsiteY3" fmla="*/ 0 h 971320"/>
                <a:gd name="connsiteX0" fmla="*/ 0 w 3571301"/>
                <a:gd name="connsiteY0" fmla="*/ 0 h 971320"/>
                <a:gd name="connsiteX1" fmla="*/ 3062689 w 3571301"/>
                <a:gd name="connsiteY1" fmla="*/ 969484 h 971320"/>
                <a:gd name="connsiteX2" fmla="*/ 3051672 w 3571301"/>
                <a:gd name="connsiteY2" fmla="*/ 11017 h 971320"/>
                <a:gd name="connsiteX3" fmla="*/ 0 w 3571301"/>
                <a:gd name="connsiteY3" fmla="*/ 0 h 971320"/>
                <a:gd name="connsiteX0" fmla="*/ 0 w 3062689"/>
                <a:gd name="connsiteY0" fmla="*/ 0 h 969484"/>
                <a:gd name="connsiteX1" fmla="*/ 3062689 w 3062689"/>
                <a:gd name="connsiteY1" fmla="*/ 969484 h 969484"/>
                <a:gd name="connsiteX2" fmla="*/ 3051672 w 3062689"/>
                <a:gd name="connsiteY2" fmla="*/ 11017 h 969484"/>
                <a:gd name="connsiteX3" fmla="*/ 0 w 3062689"/>
                <a:gd name="connsiteY3" fmla="*/ 0 h 969484"/>
                <a:gd name="connsiteX0" fmla="*/ 0 w 3062689"/>
                <a:gd name="connsiteY0" fmla="*/ 0 h 969484"/>
                <a:gd name="connsiteX1" fmla="*/ 3062689 w 3062689"/>
                <a:gd name="connsiteY1" fmla="*/ 969484 h 969484"/>
                <a:gd name="connsiteX2" fmla="*/ 3051672 w 3062689"/>
                <a:gd name="connsiteY2" fmla="*/ 11017 h 969484"/>
                <a:gd name="connsiteX3" fmla="*/ 0 w 3062689"/>
                <a:gd name="connsiteY3" fmla="*/ 0 h 969484"/>
                <a:gd name="connsiteX0" fmla="*/ 0 w 3066123"/>
                <a:gd name="connsiteY0" fmla="*/ 0 h 971667"/>
                <a:gd name="connsiteX1" fmla="*/ 3066123 w 3066123"/>
                <a:gd name="connsiteY1" fmla="*/ 971667 h 971667"/>
                <a:gd name="connsiteX2" fmla="*/ 3055106 w 3066123"/>
                <a:gd name="connsiteY2" fmla="*/ 13200 h 971667"/>
                <a:gd name="connsiteX3" fmla="*/ 0 w 3066123"/>
                <a:gd name="connsiteY3" fmla="*/ 0 h 971667"/>
                <a:gd name="connsiteX0" fmla="*/ 0 w 3064317"/>
                <a:gd name="connsiteY0" fmla="*/ 0 h 968610"/>
                <a:gd name="connsiteX1" fmla="*/ 3064317 w 3064317"/>
                <a:gd name="connsiteY1" fmla="*/ 968610 h 968610"/>
                <a:gd name="connsiteX2" fmla="*/ 3053300 w 3064317"/>
                <a:gd name="connsiteY2" fmla="*/ 10143 h 968610"/>
                <a:gd name="connsiteX3" fmla="*/ 0 w 3064317"/>
                <a:gd name="connsiteY3" fmla="*/ 0 h 968610"/>
                <a:gd name="connsiteX0" fmla="*/ 0 w 3046790"/>
                <a:gd name="connsiteY0" fmla="*/ 0 h 965553"/>
                <a:gd name="connsiteX1" fmla="*/ 3046790 w 3046790"/>
                <a:gd name="connsiteY1" fmla="*/ 965553 h 965553"/>
                <a:gd name="connsiteX2" fmla="*/ 3035773 w 3046790"/>
                <a:gd name="connsiteY2" fmla="*/ 7086 h 965553"/>
                <a:gd name="connsiteX3" fmla="*/ 0 w 3046790"/>
                <a:gd name="connsiteY3" fmla="*/ 0 h 965553"/>
                <a:gd name="connsiteX0" fmla="*/ 0 w 3037243"/>
                <a:gd name="connsiteY0" fmla="*/ 0 h 947431"/>
                <a:gd name="connsiteX1" fmla="*/ 3037243 w 3037243"/>
                <a:gd name="connsiteY1" fmla="*/ 947431 h 947431"/>
                <a:gd name="connsiteX2" fmla="*/ 3035773 w 3037243"/>
                <a:gd name="connsiteY2" fmla="*/ 7086 h 947431"/>
                <a:gd name="connsiteX3" fmla="*/ 0 w 3037243"/>
                <a:gd name="connsiteY3" fmla="*/ 0 h 947431"/>
                <a:gd name="connsiteX0" fmla="*/ 0 w 3037243"/>
                <a:gd name="connsiteY0" fmla="*/ 8198 h 955629"/>
                <a:gd name="connsiteX1" fmla="*/ 3037243 w 3037243"/>
                <a:gd name="connsiteY1" fmla="*/ 955629 h 955629"/>
                <a:gd name="connsiteX2" fmla="*/ 3034086 w 3037243"/>
                <a:gd name="connsiteY2" fmla="*/ 0 h 955629"/>
                <a:gd name="connsiteX3" fmla="*/ 0 w 3037243"/>
                <a:gd name="connsiteY3" fmla="*/ 8198 h 955629"/>
                <a:gd name="connsiteX0" fmla="*/ 0 w 3037243"/>
                <a:gd name="connsiteY0" fmla="*/ 15621 h 963052"/>
                <a:gd name="connsiteX1" fmla="*/ 3037243 w 3037243"/>
                <a:gd name="connsiteY1" fmla="*/ 963052 h 963052"/>
                <a:gd name="connsiteX2" fmla="*/ 3029779 w 3037243"/>
                <a:gd name="connsiteY2" fmla="*/ 0 h 963052"/>
                <a:gd name="connsiteX3" fmla="*/ 0 w 3037243"/>
                <a:gd name="connsiteY3" fmla="*/ 15621 h 963052"/>
                <a:gd name="connsiteX0" fmla="*/ 0 w 3037243"/>
                <a:gd name="connsiteY0" fmla="*/ 15621 h 963052"/>
                <a:gd name="connsiteX1" fmla="*/ 3037243 w 3037243"/>
                <a:gd name="connsiteY1" fmla="*/ 963052 h 963052"/>
                <a:gd name="connsiteX2" fmla="*/ 3029779 w 3037243"/>
                <a:gd name="connsiteY2" fmla="*/ 0 h 963052"/>
                <a:gd name="connsiteX3" fmla="*/ 0 w 3037243"/>
                <a:gd name="connsiteY3" fmla="*/ 15621 h 963052"/>
                <a:gd name="connsiteX0" fmla="*/ 0 w 3037243"/>
                <a:gd name="connsiteY0" fmla="*/ 22919 h 970350"/>
                <a:gd name="connsiteX1" fmla="*/ 3037243 w 3037243"/>
                <a:gd name="connsiteY1" fmla="*/ 970350 h 970350"/>
                <a:gd name="connsiteX2" fmla="*/ 3034587 w 3037243"/>
                <a:gd name="connsiteY2" fmla="*/ 0 h 970350"/>
                <a:gd name="connsiteX3" fmla="*/ 0 w 3037243"/>
                <a:gd name="connsiteY3" fmla="*/ 22919 h 97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7243" h="970350">
                  <a:moveTo>
                    <a:pt x="0" y="22919"/>
                  </a:moveTo>
                  <a:lnTo>
                    <a:pt x="3037243" y="970350"/>
                  </a:lnTo>
                  <a:cubicBezTo>
                    <a:pt x="3036191" y="651807"/>
                    <a:pt x="3035639" y="318543"/>
                    <a:pt x="3034587" y="0"/>
                  </a:cubicBezTo>
                  <a:lnTo>
                    <a:pt x="0" y="2291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768DD7-FA3A-433C-BBA3-D9F1F763115F}"/>
              </a:ext>
            </a:extLst>
          </p:cNvPr>
          <p:cNvGrpSpPr/>
          <p:nvPr/>
        </p:nvGrpSpPr>
        <p:grpSpPr>
          <a:xfrm>
            <a:off x="6189370" y="3985640"/>
            <a:ext cx="4794105" cy="2525692"/>
            <a:chOff x="652102" y="4220307"/>
            <a:chExt cx="3760396" cy="229102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ACFB47-D832-4405-9BA0-AE41CFFC1F29}"/>
                </a:ext>
              </a:extLst>
            </p:cNvPr>
            <p:cNvSpPr/>
            <p:nvPr/>
          </p:nvSpPr>
          <p:spPr>
            <a:xfrm>
              <a:off x="652102" y="4220307"/>
              <a:ext cx="3760396" cy="2291025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731520" rIns="274320" rtlCol="0" anchor="t" anchorCtr="0"/>
            <a:lstStyle/>
            <a:p>
              <a:pPr lvl="0">
                <a:lnSpc>
                  <a:spcPct val="140000"/>
                </a:lnSpc>
              </a:pPr>
              <a:endParaRPr 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647C165-C177-4C7D-883A-C2EE80243CEE}"/>
                </a:ext>
              </a:extLst>
            </p:cNvPr>
            <p:cNvSpPr/>
            <p:nvPr/>
          </p:nvSpPr>
          <p:spPr>
            <a:xfrm>
              <a:off x="652102" y="4220307"/>
              <a:ext cx="3760396" cy="970350"/>
            </a:xfrm>
            <a:custGeom>
              <a:avLst/>
              <a:gdLst>
                <a:gd name="connsiteX0" fmla="*/ 1836 w 3573137"/>
                <a:gd name="connsiteY0" fmla="*/ 159744 h 1131064"/>
                <a:gd name="connsiteX1" fmla="*/ 3064525 w 3573137"/>
                <a:gd name="connsiteY1" fmla="*/ 1129228 h 1131064"/>
                <a:gd name="connsiteX2" fmla="*/ 3053508 w 3573137"/>
                <a:gd name="connsiteY2" fmla="*/ 170761 h 1131064"/>
                <a:gd name="connsiteX3" fmla="*/ 1836 w 3573137"/>
                <a:gd name="connsiteY3" fmla="*/ 159744 h 1131064"/>
                <a:gd name="connsiteX0" fmla="*/ 0 w 3571301"/>
                <a:gd name="connsiteY0" fmla="*/ 0 h 971320"/>
                <a:gd name="connsiteX1" fmla="*/ 3062689 w 3571301"/>
                <a:gd name="connsiteY1" fmla="*/ 969484 h 971320"/>
                <a:gd name="connsiteX2" fmla="*/ 3051672 w 3571301"/>
                <a:gd name="connsiteY2" fmla="*/ 11017 h 971320"/>
                <a:gd name="connsiteX3" fmla="*/ 0 w 3571301"/>
                <a:gd name="connsiteY3" fmla="*/ 0 h 971320"/>
                <a:gd name="connsiteX0" fmla="*/ 0 w 3571301"/>
                <a:gd name="connsiteY0" fmla="*/ 0 h 971320"/>
                <a:gd name="connsiteX1" fmla="*/ 3062689 w 3571301"/>
                <a:gd name="connsiteY1" fmla="*/ 969484 h 971320"/>
                <a:gd name="connsiteX2" fmla="*/ 3051672 w 3571301"/>
                <a:gd name="connsiteY2" fmla="*/ 11017 h 971320"/>
                <a:gd name="connsiteX3" fmla="*/ 0 w 3571301"/>
                <a:gd name="connsiteY3" fmla="*/ 0 h 971320"/>
                <a:gd name="connsiteX0" fmla="*/ 0 w 3062689"/>
                <a:gd name="connsiteY0" fmla="*/ 0 h 969484"/>
                <a:gd name="connsiteX1" fmla="*/ 3062689 w 3062689"/>
                <a:gd name="connsiteY1" fmla="*/ 969484 h 969484"/>
                <a:gd name="connsiteX2" fmla="*/ 3051672 w 3062689"/>
                <a:gd name="connsiteY2" fmla="*/ 11017 h 969484"/>
                <a:gd name="connsiteX3" fmla="*/ 0 w 3062689"/>
                <a:gd name="connsiteY3" fmla="*/ 0 h 969484"/>
                <a:gd name="connsiteX0" fmla="*/ 0 w 3062689"/>
                <a:gd name="connsiteY0" fmla="*/ 0 h 969484"/>
                <a:gd name="connsiteX1" fmla="*/ 3062689 w 3062689"/>
                <a:gd name="connsiteY1" fmla="*/ 969484 h 969484"/>
                <a:gd name="connsiteX2" fmla="*/ 3051672 w 3062689"/>
                <a:gd name="connsiteY2" fmla="*/ 11017 h 969484"/>
                <a:gd name="connsiteX3" fmla="*/ 0 w 3062689"/>
                <a:gd name="connsiteY3" fmla="*/ 0 h 969484"/>
                <a:gd name="connsiteX0" fmla="*/ 0 w 3066123"/>
                <a:gd name="connsiteY0" fmla="*/ 0 h 971667"/>
                <a:gd name="connsiteX1" fmla="*/ 3066123 w 3066123"/>
                <a:gd name="connsiteY1" fmla="*/ 971667 h 971667"/>
                <a:gd name="connsiteX2" fmla="*/ 3055106 w 3066123"/>
                <a:gd name="connsiteY2" fmla="*/ 13200 h 971667"/>
                <a:gd name="connsiteX3" fmla="*/ 0 w 3066123"/>
                <a:gd name="connsiteY3" fmla="*/ 0 h 971667"/>
                <a:gd name="connsiteX0" fmla="*/ 0 w 3064317"/>
                <a:gd name="connsiteY0" fmla="*/ 0 h 968610"/>
                <a:gd name="connsiteX1" fmla="*/ 3064317 w 3064317"/>
                <a:gd name="connsiteY1" fmla="*/ 968610 h 968610"/>
                <a:gd name="connsiteX2" fmla="*/ 3053300 w 3064317"/>
                <a:gd name="connsiteY2" fmla="*/ 10143 h 968610"/>
                <a:gd name="connsiteX3" fmla="*/ 0 w 3064317"/>
                <a:gd name="connsiteY3" fmla="*/ 0 h 968610"/>
                <a:gd name="connsiteX0" fmla="*/ 0 w 3046790"/>
                <a:gd name="connsiteY0" fmla="*/ 0 h 965553"/>
                <a:gd name="connsiteX1" fmla="*/ 3046790 w 3046790"/>
                <a:gd name="connsiteY1" fmla="*/ 965553 h 965553"/>
                <a:gd name="connsiteX2" fmla="*/ 3035773 w 3046790"/>
                <a:gd name="connsiteY2" fmla="*/ 7086 h 965553"/>
                <a:gd name="connsiteX3" fmla="*/ 0 w 3046790"/>
                <a:gd name="connsiteY3" fmla="*/ 0 h 965553"/>
                <a:gd name="connsiteX0" fmla="*/ 0 w 3037243"/>
                <a:gd name="connsiteY0" fmla="*/ 0 h 947431"/>
                <a:gd name="connsiteX1" fmla="*/ 3037243 w 3037243"/>
                <a:gd name="connsiteY1" fmla="*/ 947431 h 947431"/>
                <a:gd name="connsiteX2" fmla="*/ 3035773 w 3037243"/>
                <a:gd name="connsiteY2" fmla="*/ 7086 h 947431"/>
                <a:gd name="connsiteX3" fmla="*/ 0 w 3037243"/>
                <a:gd name="connsiteY3" fmla="*/ 0 h 947431"/>
                <a:gd name="connsiteX0" fmla="*/ 0 w 3037243"/>
                <a:gd name="connsiteY0" fmla="*/ 8198 h 955629"/>
                <a:gd name="connsiteX1" fmla="*/ 3037243 w 3037243"/>
                <a:gd name="connsiteY1" fmla="*/ 955629 h 955629"/>
                <a:gd name="connsiteX2" fmla="*/ 3034086 w 3037243"/>
                <a:gd name="connsiteY2" fmla="*/ 0 h 955629"/>
                <a:gd name="connsiteX3" fmla="*/ 0 w 3037243"/>
                <a:gd name="connsiteY3" fmla="*/ 8198 h 955629"/>
                <a:gd name="connsiteX0" fmla="*/ 0 w 3037243"/>
                <a:gd name="connsiteY0" fmla="*/ 15621 h 963052"/>
                <a:gd name="connsiteX1" fmla="*/ 3037243 w 3037243"/>
                <a:gd name="connsiteY1" fmla="*/ 963052 h 963052"/>
                <a:gd name="connsiteX2" fmla="*/ 3029779 w 3037243"/>
                <a:gd name="connsiteY2" fmla="*/ 0 h 963052"/>
                <a:gd name="connsiteX3" fmla="*/ 0 w 3037243"/>
                <a:gd name="connsiteY3" fmla="*/ 15621 h 963052"/>
                <a:gd name="connsiteX0" fmla="*/ 0 w 3037243"/>
                <a:gd name="connsiteY0" fmla="*/ 15621 h 963052"/>
                <a:gd name="connsiteX1" fmla="*/ 3037243 w 3037243"/>
                <a:gd name="connsiteY1" fmla="*/ 963052 h 963052"/>
                <a:gd name="connsiteX2" fmla="*/ 3029779 w 3037243"/>
                <a:gd name="connsiteY2" fmla="*/ 0 h 963052"/>
                <a:gd name="connsiteX3" fmla="*/ 0 w 3037243"/>
                <a:gd name="connsiteY3" fmla="*/ 15621 h 963052"/>
                <a:gd name="connsiteX0" fmla="*/ 0 w 3037243"/>
                <a:gd name="connsiteY0" fmla="*/ 22919 h 970350"/>
                <a:gd name="connsiteX1" fmla="*/ 3037243 w 3037243"/>
                <a:gd name="connsiteY1" fmla="*/ 970350 h 970350"/>
                <a:gd name="connsiteX2" fmla="*/ 3034587 w 3037243"/>
                <a:gd name="connsiteY2" fmla="*/ 0 h 970350"/>
                <a:gd name="connsiteX3" fmla="*/ 0 w 3037243"/>
                <a:gd name="connsiteY3" fmla="*/ 22919 h 97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7243" h="970350">
                  <a:moveTo>
                    <a:pt x="0" y="22919"/>
                  </a:moveTo>
                  <a:lnTo>
                    <a:pt x="3037243" y="970350"/>
                  </a:lnTo>
                  <a:cubicBezTo>
                    <a:pt x="3036191" y="651807"/>
                    <a:pt x="3035639" y="318543"/>
                    <a:pt x="3034587" y="0"/>
                  </a:cubicBezTo>
                  <a:lnTo>
                    <a:pt x="0" y="2291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90C18EA-0004-47C3-ACB7-A25969447C86}"/>
              </a:ext>
            </a:extLst>
          </p:cNvPr>
          <p:cNvSpPr/>
          <p:nvPr/>
        </p:nvSpPr>
        <p:spPr>
          <a:xfrm>
            <a:off x="522907" y="3528440"/>
            <a:ext cx="5063977" cy="457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b="1" i="0" dirty="0">
                <a:solidFill>
                  <a:schemeClr val="bg1"/>
                </a:solidFill>
                <a:effectLst/>
                <a:latin typeface="Calibri (Body)"/>
              </a:rPr>
              <a:t>	    Standard Applications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9E2DC-C39E-46E8-974C-53E212044F84}"/>
              </a:ext>
            </a:extLst>
          </p:cNvPr>
          <p:cNvSpPr/>
          <p:nvPr/>
        </p:nvSpPr>
        <p:spPr>
          <a:xfrm>
            <a:off x="6054435" y="3528440"/>
            <a:ext cx="5063977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Calibri (Body)"/>
              </a:rPr>
              <a:t>                 </a:t>
            </a:r>
            <a:r>
              <a:rPr lang="en-US" sz="2000" b="1" dirty="0">
                <a:solidFill>
                  <a:schemeClr val="bg1"/>
                </a:solidFill>
                <a:latin typeface="Calibri (Body)"/>
              </a:rPr>
              <a:t>        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Calibri (Body)"/>
              </a:rPr>
              <a:t>Customized Apps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B4015-E9D8-423D-AAA5-41F15E55A467}"/>
              </a:ext>
            </a:extLst>
          </p:cNvPr>
          <p:cNvSpPr txBox="1"/>
          <p:nvPr/>
        </p:nvSpPr>
        <p:spPr>
          <a:xfrm>
            <a:off x="813134" y="4123210"/>
            <a:ext cx="4472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Implementation of those business apps, which are released by SAP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(Body)"/>
              </a:rPr>
              <a:t>These are categorized as Transnational, Fact-sheets and Analytical apps etc.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89308-9888-4803-B446-521D74A22BE5}"/>
              </a:ext>
            </a:extLst>
          </p:cNvPr>
          <p:cNvSpPr txBox="1"/>
          <p:nvPr/>
        </p:nvSpPr>
        <p:spPr>
          <a:xfrm>
            <a:off x="6350664" y="4121741"/>
            <a:ext cx="4471516" cy="199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As per business requirement, a complete custom fiori app can be implemented.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Calibri (Body)"/>
              <a:cs typeface="Arial" pitchFamily="34" charset="0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Customized App is been hosted on SAP-Fiori server (front-end system).</a:t>
            </a:r>
            <a:endParaRPr lang="en-US" b="0" i="0" kern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 (Body)"/>
              <a:cs typeface="Arial" pitchFamily="34" charset="0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C3C3C"/>
                </a:solidFill>
                <a:latin typeface="Calibri (Body)"/>
              </a:rPr>
              <a:t>I</a:t>
            </a:r>
            <a:r>
              <a:rPr lang="en-US" sz="1800" b="0" i="0" dirty="0">
                <a:solidFill>
                  <a:srgbClr val="3C3C3C"/>
                </a:solidFill>
                <a:effectLst/>
                <a:latin typeface="Calibri (Body)"/>
              </a:rPr>
              <a:t>t integrates with SAP or Non-SAP system.</a:t>
            </a:r>
          </a:p>
        </p:txBody>
      </p:sp>
    </p:spTree>
    <p:extLst>
      <p:ext uri="{BB962C8B-B14F-4D97-AF65-F5344CB8AC3E}">
        <p14:creationId xmlns:p14="http://schemas.microsoft.com/office/powerpoint/2010/main" val="506821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Fiori Launchpad Access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service which is used by Launchpad to run</a:t>
            </a:r>
          </a:p>
          <a:p>
            <a:r>
              <a:rPr lang="en-US" dirty="0"/>
              <a:t>/UI2/INTEROP – This service controls navigation from tile to the Application</a:t>
            </a:r>
          </a:p>
          <a:p>
            <a:r>
              <a:rPr lang="en-US" dirty="0"/>
              <a:t>/UI2/PAGE_BUILDER_PERS – Launchpad personalization, Used to load all the tiles, groups of users, controls the loading of launchpad content for our users.</a:t>
            </a:r>
          </a:p>
          <a:p>
            <a:endParaRPr lang="en-US" dirty="0"/>
          </a:p>
          <a:p>
            <a:r>
              <a:rPr lang="en-US" dirty="0"/>
              <a:t>Trouble shooting: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The service is not even registered</a:t>
            </a:r>
          </a:p>
          <a:p>
            <a:pPr marL="342900" indent="-342900">
              <a:buAutoNum type="arabicPeriod" startAt="2"/>
            </a:pPr>
            <a:r>
              <a:rPr lang="en-US" dirty="0"/>
              <a:t>The service is not even activate</a:t>
            </a:r>
          </a:p>
          <a:p>
            <a:pPr marL="342900" indent="-342900">
              <a:buAutoNum type="arabicPeriod" startAt="2"/>
            </a:pPr>
            <a:r>
              <a:rPr lang="en-US" dirty="0"/>
              <a:t>You may not have authorization to access this service.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 descr="Fiori Launchpad Error: Failure – Unable to load groups Resolved!!!! | SAP  Blogs">
            <a:extLst>
              <a:ext uri="{FF2B5EF4-FFF2-40B4-BE49-F238E27FC236}">
                <a16:creationId xmlns:a16="http://schemas.microsoft.com/office/drawing/2014/main" id="{2891B711-6A40-4692-80FF-D1DF1E730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8" y="3641412"/>
            <a:ext cx="4882891" cy="20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25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02253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Terms related to the Launchpad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Catalog</a:t>
            </a:r>
            <a:r>
              <a:rPr lang="en-US" dirty="0"/>
              <a:t> – A Collection of all the Tiles, Each tile represent precisely one Application. We create catalog to package all tiles together according to team, functional area, application component, functionality, area of responsibility…</a:t>
            </a:r>
          </a:p>
          <a:p>
            <a:r>
              <a:rPr lang="en-US" b="1" dirty="0"/>
              <a:t>Tile</a:t>
            </a:r>
            <a:r>
              <a:rPr lang="en-US" dirty="0"/>
              <a:t> – a square box which provides entry point for an app, it consists of 2 parts,</a:t>
            </a:r>
          </a:p>
          <a:p>
            <a:pPr marL="342900" indent="-342900">
              <a:buAutoNum type="arabicPeriod"/>
            </a:pPr>
            <a:r>
              <a:rPr lang="en-US" dirty="0"/>
              <a:t>Tile Properties – title, subtitle, icon, ..</a:t>
            </a:r>
          </a:p>
          <a:p>
            <a:pPr marL="342900" indent="-342900">
              <a:buAutoNum type="arabicPeriod"/>
            </a:pPr>
            <a:r>
              <a:rPr lang="en-US" b="1" dirty="0"/>
              <a:t>Intent</a:t>
            </a:r>
            <a:r>
              <a:rPr lang="en-US" dirty="0"/>
              <a:t> - Semantic Object + Action</a:t>
            </a:r>
          </a:p>
          <a:p>
            <a:r>
              <a:rPr lang="en-US" dirty="0"/>
              <a:t>Semantic Object – The business object which is involved in the activity. Area of interest. E.g. SalesOrder, PurchaseOrder, OutboundDelivery, Customer, Vendor, Sales,.. </a:t>
            </a:r>
          </a:p>
          <a:p>
            <a:r>
              <a:rPr lang="en-US" dirty="0"/>
              <a:t>Action – Define the purpose of our Fiori Application. Indicative of the Activity which we want to perform on Business object. E.g. Create, Change, Manage, Track, Maintain, Execute, Analyze</a:t>
            </a:r>
          </a:p>
          <a:p>
            <a:r>
              <a:rPr lang="en-US" dirty="0"/>
              <a:t>Intent </a:t>
            </a:r>
            <a:r>
              <a:rPr lang="en-US" dirty="0">
                <a:sym typeface="Wingdings" panose="05000000000000000000" pitchFamily="2" charset="2"/>
              </a:rPr>
              <a:t> SalesOrder-manage, </a:t>
            </a:r>
            <a:r>
              <a:rPr lang="en-US" dirty="0"/>
              <a:t>OutboundDelivery-track </a:t>
            </a:r>
          </a:p>
          <a:p>
            <a:r>
              <a:rPr lang="en-US" dirty="0"/>
              <a:t>Note: Every application in entire system has unique intent.</a:t>
            </a:r>
          </a:p>
          <a:p>
            <a:r>
              <a:rPr lang="en-US" dirty="0"/>
              <a:t>3. </a:t>
            </a:r>
            <a:r>
              <a:rPr lang="en-US" b="1" dirty="0"/>
              <a:t>Target Mapping </a:t>
            </a:r>
            <a:r>
              <a:rPr lang="en-US" dirty="0"/>
              <a:t>– Maps the </a:t>
            </a:r>
            <a:r>
              <a:rPr lang="en-US" b="1" dirty="0"/>
              <a:t>intent</a:t>
            </a:r>
            <a:r>
              <a:rPr lang="en-US" dirty="0"/>
              <a:t> with the actual </a:t>
            </a:r>
            <a:r>
              <a:rPr lang="en-US" b="1" dirty="0"/>
              <a:t>Fiori App, WeBGUI, Tcode, Webdynpro App</a:t>
            </a:r>
            <a:r>
              <a:rPr lang="en-US" dirty="0"/>
              <a:t>. </a:t>
            </a:r>
          </a:p>
          <a:p>
            <a:r>
              <a:rPr lang="en-US" dirty="0"/>
              <a:t>4. </a:t>
            </a:r>
            <a:r>
              <a:rPr lang="en-US" b="1" dirty="0"/>
              <a:t>Group</a:t>
            </a:r>
            <a:r>
              <a:rPr lang="en-US" dirty="0"/>
              <a:t> – Is used to group tiles logically from business point of view, We never create tiles in group. We reference tiles in the group from catalog.</a:t>
            </a:r>
          </a:p>
          <a:p>
            <a:r>
              <a:rPr lang="en-US" b="1" dirty="0"/>
              <a:t>5. Role – </a:t>
            </a:r>
            <a:r>
              <a:rPr lang="en-US" dirty="0"/>
              <a:t>A user will be granted a role and inside the role we will have the catalog and the group.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968D14-3E5A-40FA-8707-5F88D73576E1}"/>
              </a:ext>
            </a:extLst>
          </p:cNvPr>
          <p:cNvSpPr/>
          <p:nvPr/>
        </p:nvSpPr>
        <p:spPr>
          <a:xfrm>
            <a:off x="8779038" y="5228309"/>
            <a:ext cx="1459345" cy="757382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Fiori App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C52997-E97B-4BC8-A8A6-7C05418488E1}"/>
              </a:ext>
            </a:extLst>
          </p:cNvPr>
          <p:cNvSpPr/>
          <p:nvPr/>
        </p:nvSpPr>
        <p:spPr>
          <a:xfrm>
            <a:off x="1893328" y="5228309"/>
            <a:ext cx="1459345" cy="757382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Tile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6D4BDD-A6C6-4B74-BCA0-2CCF7E162719}"/>
              </a:ext>
            </a:extLst>
          </p:cNvPr>
          <p:cNvCxnSpPr>
            <a:stCxn id="29" idx="3"/>
          </p:cNvCxnSpPr>
          <p:nvPr/>
        </p:nvCxnSpPr>
        <p:spPr>
          <a:xfrm>
            <a:off x="3352673" y="5607000"/>
            <a:ext cx="2230583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5B4B41-DE50-4337-85A0-304966F9A7D8}"/>
              </a:ext>
            </a:extLst>
          </p:cNvPr>
          <p:cNvCxnSpPr/>
          <p:nvPr/>
        </p:nvCxnSpPr>
        <p:spPr>
          <a:xfrm>
            <a:off x="6548455" y="5607000"/>
            <a:ext cx="2230583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9437696-DF72-4B0E-988A-37FBFA57AE82}"/>
              </a:ext>
            </a:extLst>
          </p:cNvPr>
          <p:cNvSpPr/>
          <p:nvPr/>
        </p:nvSpPr>
        <p:spPr>
          <a:xfrm>
            <a:off x="6005247" y="5413036"/>
            <a:ext cx="543208" cy="369323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7EFA3119-778C-4109-B93F-112AF9A07DEF}"/>
              </a:ext>
            </a:extLst>
          </p:cNvPr>
          <p:cNvSpPr/>
          <p:nvPr/>
        </p:nvSpPr>
        <p:spPr>
          <a:xfrm>
            <a:off x="5509364" y="5228342"/>
            <a:ext cx="692727" cy="757349"/>
          </a:xfrm>
          <a:prstGeom prst="lef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92037F49-E041-4421-9AEA-B77A5C227EBC}"/>
              </a:ext>
            </a:extLst>
          </p:cNvPr>
          <p:cNvSpPr txBox="1"/>
          <p:nvPr/>
        </p:nvSpPr>
        <p:spPr>
          <a:xfrm>
            <a:off x="5509364" y="5976323"/>
            <a:ext cx="2501094" cy="36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Mapping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5A4373-655F-4FD0-B711-AD7CDF898967}"/>
              </a:ext>
            </a:extLst>
          </p:cNvPr>
          <p:cNvSpPr/>
          <p:nvPr/>
        </p:nvSpPr>
        <p:spPr>
          <a:xfrm>
            <a:off x="1907454" y="6037167"/>
            <a:ext cx="1459345" cy="757382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Tile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B349F7-11BE-4FB5-AB31-C234237F7C3D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366799" y="5584426"/>
            <a:ext cx="2262729" cy="831432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9BFC10-9CC4-4101-A6EE-41FEE0177A24}"/>
              </a:ext>
            </a:extLst>
          </p:cNvPr>
          <p:cNvSpPr txBox="1"/>
          <p:nvPr/>
        </p:nvSpPr>
        <p:spPr>
          <a:xfrm>
            <a:off x="5835912" y="4910844"/>
            <a:ext cx="89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1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16164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6E5BBF4-5C80-482C-9927-A9F0F90A0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1595437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96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Using function import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Introduciton to Git and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Understanding How to deliver Fiori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Deploying the App to ABAP Enviornment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Introduciton to Fiori Launchpad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Why we need a Launchpad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How to Access Launchpad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 Terms related to Launchpad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Relation between Front-End Components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044494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– Using Function Import from UI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want to Call the function import form the UI. To do that we will add a button near the Product Id input field. On press of that button, we will load the most expensive product in the form.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C883C-35DB-4458-866B-1000C8AC4A67}"/>
              </a:ext>
            </a:extLst>
          </p:cNvPr>
          <p:cNvSpPr txBox="1"/>
          <p:nvPr/>
        </p:nvSpPr>
        <p:spPr>
          <a:xfrm>
            <a:off x="261764" y="1671643"/>
            <a:ext cx="3032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Exercise code/resource: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3"/>
              </a:rPr>
              <a:t>Add.view.xml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Add.controller.js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C81B46E-3522-42BF-AB07-635B475F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849" y="1975367"/>
            <a:ext cx="4103543" cy="410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1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Git and GitHub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884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Git is a version control system that lets you manage and keep track of your source code history</a:t>
            </a:r>
            <a:r>
              <a:rPr lang="en-US" b="0" i="0" dirty="0">
                <a:solidFill>
                  <a:srgbClr val="202124"/>
                </a:solidFill>
                <a:effectLst/>
              </a:rPr>
              <a:t>.</a:t>
            </a:r>
          </a:p>
          <a:p>
            <a:pPr algn="just"/>
            <a:r>
              <a:rPr lang="en-US" b="0" i="0" dirty="0">
                <a:solidFill>
                  <a:srgbClr val="202124"/>
                </a:solidFill>
                <a:effectLst/>
              </a:rPr>
              <a:t>GitHub is a cloud-based hosting service that lets you manage Git repositories.</a:t>
            </a:r>
            <a:endParaRPr lang="en-US" dirty="0">
              <a:solidFill>
                <a:prstClr val="black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</a:rPr>
              <a:t>Git HUB is a central repository to store all the code. Git is a </a:t>
            </a:r>
            <a:r>
              <a:rPr lang="en-US" b="1" i="1" u="sng" dirty="0">
                <a:solidFill>
                  <a:prstClr val="black"/>
                </a:solidFill>
              </a:rPr>
              <a:t>distributed repository management </a:t>
            </a:r>
            <a:r>
              <a:rPr lang="en-US" dirty="0">
                <a:solidFill>
                  <a:prstClr val="black"/>
                </a:solidFill>
              </a:rPr>
              <a:t>system, which allows development teams to organize and sync their development code.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72D93-1B54-4F37-8458-76E37266DB6F}"/>
              </a:ext>
            </a:extLst>
          </p:cNvPr>
          <p:cNvSpPr txBox="1"/>
          <p:nvPr/>
        </p:nvSpPr>
        <p:spPr>
          <a:xfrm>
            <a:off x="261760" y="2531548"/>
            <a:ext cx="11118915" cy="286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Use Case- I am working as a Fiori Developer in an MNC and I want to share my code with fellow developers, currently I am downloading the zip/tar file and sharing over email. 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This way we will have piles of emails in our account, 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especially when we work in a team of size 40 developers it becomes very hard to sync changes.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There is version control. Last night my app was stable, I made some changes this morning which messed up the whole project. I some how pray to god that can you please take me in past.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a big team, many developers touching each other’s code and it’s hard to blame someone who disrupt the code.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It is also very hard to merge changes when done in same file.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 developer, I am using BAS today, tomorrow I will use VS Code and next day Web IDE and very next week Atom. How can I easily port my code between these tools.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E6F5B-216A-4944-B6A8-C5F0862912CA}"/>
              </a:ext>
            </a:extLst>
          </p:cNvPr>
          <p:cNvSpPr txBox="1"/>
          <p:nvPr/>
        </p:nvSpPr>
        <p:spPr>
          <a:xfrm>
            <a:off x="261761" y="5716394"/>
            <a:ext cx="5141512" cy="92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You can install git in local machine using below link (however, it comes along with all dev tools)</a:t>
            </a:r>
          </a:p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https://git-scm.com/downloads</a:t>
            </a:r>
            <a:endParaRPr lang="en-US" dirty="0"/>
          </a:p>
        </p:txBody>
      </p:sp>
      <p:pic>
        <p:nvPicPr>
          <p:cNvPr id="1028" name="Picture 4" descr="Git and GitHub for Undergrad Engineers - Python for Undergraduate Engineers">
            <a:extLst>
              <a:ext uri="{FF2B5EF4-FFF2-40B4-BE49-F238E27FC236}">
                <a16:creationId xmlns:a16="http://schemas.microsoft.com/office/drawing/2014/main" id="{FB1DDA1D-F32B-4261-AF75-4C0AF9457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73" y="993239"/>
            <a:ext cx="3709421" cy="103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5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99159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GitHub Works and commands in Git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894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see some important commands related to Git and will see how GitHub works.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Graphic 5" descr="User outline">
            <a:extLst>
              <a:ext uri="{FF2B5EF4-FFF2-40B4-BE49-F238E27FC236}">
                <a16:creationId xmlns:a16="http://schemas.microsoft.com/office/drawing/2014/main" id="{1FA466ED-4051-4FD6-9D30-2F76129B4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553" y="143885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2BB51-BFE2-42E1-99B2-12DEB8237297}"/>
              </a:ext>
            </a:extLst>
          </p:cNvPr>
          <p:cNvSpPr txBox="1"/>
          <p:nvPr/>
        </p:nvSpPr>
        <p:spPr>
          <a:xfrm>
            <a:off x="25742" y="2353250"/>
            <a:ext cx="168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(Anubhav)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B96B9-C6E6-4125-A214-653BDEBE30A7}"/>
              </a:ext>
            </a:extLst>
          </p:cNvPr>
          <p:cNvSpPr/>
          <p:nvPr/>
        </p:nvSpPr>
        <p:spPr>
          <a:xfrm>
            <a:off x="2182092" y="1316935"/>
            <a:ext cx="2202873" cy="16729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4B0C4-C54B-4D87-A9DE-19FF63C7105F}"/>
              </a:ext>
            </a:extLst>
          </p:cNvPr>
          <p:cNvSpPr/>
          <p:nvPr/>
        </p:nvSpPr>
        <p:spPr>
          <a:xfrm>
            <a:off x="2337953" y="1509556"/>
            <a:ext cx="1901538" cy="131677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Fiori Project (or any kind of project)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88A431-D7FA-4A42-BF18-77DA1328D451}"/>
              </a:ext>
            </a:extLst>
          </p:cNvPr>
          <p:cNvGrpSpPr/>
          <p:nvPr/>
        </p:nvGrpSpPr>
        <p:grpSpPr>
          <a:xfrm>
            <a:off x="136891" y="4296742"/>
            <a:ext cx="1457722" cy="1066800"/>
            <a:chOff x="791363" y="4809550"/>
            <a:chExt cx="1457722" cy="1066800"/>
          </a:xfrm>
        </p:grpSpPr>
        <p:pic>
          <p:nvPicPr>
            <p:cNvPr id="13" name="Graphic 12" descr="User outline">
              <a:extLst>
                <a:ext uri="{FF2B5EF4-FFF2-40B4-BE49-F238E27FC236}">
                  <a16:creationId xmlns:a16="http://schemas.microsoft.com/office/drawing/2014/main" id="{E24FB646-19BD-4C9A-BC7D-770E9FF13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4685" y="481208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User outline">
              <a:extLst>
                <a:ext uri="{FF2B5EF4-FFF2-40B4-BE49-F238E27FC236}">
                  <a16:creationId xmlns:a16="http://schemas.microsoft.com/office/drawing/2014/main" id="{4F7A364B-53B4-422D-A6A1-8B7E7D780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3024" y="4961950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User outline">
              <a:extLst>
                <a:ext uri="{FF2B5EF4-FFF2-40B4-BE49-F238E27FC236}">
                  <a16:creationId xmlns:a16="http://schemas.microsoft.com/office/drawing/2014/main" id="{B02B30BA-5B42-4898-AE67-E94E6BCD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363" y="4809550"/>
              <a:ext cx="914400" cy="914400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A7173C-1449-45C5-9053-A72E0A2CB48B}"/>
              </a:ext>
            </a:extLst>
          </p:cNvPr>
          <p:cNvCxnSpPr>
            <a:stCxn id="6" idx="3"/>
          </p:cNvCxnSpPr>
          <p:nvPr/>
        </p:nvCxnSpPr>
        <p:spPr>
          <a:xfrm>
            <a:off x="1322953" y="1896050"/>
            <a:ext cx="11396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2FE982-749D-4562-B803-8A7BAA4CDE0D}"/>
              </a:ext>
            </a:extLst>
          </p:cNvPr>
          <p:cNvSpPr txBox="1"/>
          <p:nvPr/>
        </p:nvSpPr>
        <p:spPr>
          <a:xfrm>
            <a:off x="2278465" y="3012552"/>
            <a:ext cx="262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Anubhav’s local machine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33A9A-5933-45F9-8C49-A8F11F14CA70}"/>
              </a:ext>
            </a:extLst>
          </p:cNvPr>
          <p:cNvSpPr txBox="1"/>
          <p:nvPr/>
        </p:nvSpPr>
        <p:spPr>
          <a:xfrm>
            <a:off x="76947" y="5347088"/>
            <a:ext cx="2492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which are working on the different parts of the same project on different Platforms (BAS, VS Code, Web IDE)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1910622-B217-4CCD-90F2-6F950A9FFFFA}"/>
              </a:ext>
            </a:extLst>
          </p:cNvPr>
          <p:cNvCxnSpPr>
            <a:cxnSpLocks/>
            <a:stCxn id="10" idx="1"/>
            <a:endCxn id="23" idx="2"/>
          </p:cNvCxnSpPr>
          <p:nvPr/>
        </p:nvCxnSpPr>
        <p:spPr>
          <a:xfrm rot="10800000" flipV="1">
            <a:off x="1187123" y="2167942"/>
            <a:ext cx="1150831" cy="2145254"/>
          </a:xfrm>
          <a:prstGeom prst="bentConnector4">
            <a:avLst>
              <a:gd name="adj1" fmla="val 26544"/>
              <a:gd name="adj2" fmla="val 91281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704DD0-CC8B-42C1-B67E-1143E5A1139D}"/>
              </a:ext>
            </a:extLst>
          </p:cNvPr>
          <p:cNvSpPr txBox="1"/>
          <p:nvPr/>
        </p:nvSpPr>
        <p:spPr>
          <a:xfrm>
            <a:off x="231610" y="3112867"/>
            <a:ext cx="1911023" cy="12003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But how all users will work on the project at a same time?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F197511-A4D1-49A4-ABEE-8B216E47B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34" r="3828" b="18801"/>
          <a:stretch/>
        </p:blipFill>
        <p:spPr>
          <a:xfrm>
            <a:off x="3759223" y="3993723"/>
            <a:ext cx="1846894" cy="109104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853FE6-CF5B-47C2-BBF9-8B6AD3257C0C}"/>
              </a:ext>
            </a:extLst>
          </p:cNvPr>
          <p:cNvCxnSpPr>
            <a:stCxn id="23" idx="3"/>
            <a:endCxn id="32" idx="1"/>
          </p:cNvCxnSpPr>
          <p:nvPr/>
        </p:nvCxnSpPr>
        <p:spPr>
          <a:xfrm>
            <a:off x="2142633" y="3713032"/>
            <a:ext cx="1616590" cy="82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7F1CA23-5BBA-4137-A7B7-BD1485BF32BE}"/>
              </a:ext>
            </a:extLst>
          </p:cNvPr>
          <p:cNvSpPr txBox="1"/>
          <p:nvPr/>
        </p:nvSpPr>
        <p:spPr>
          <a:xfrm>
            <a:off x="2907338" y="3585830"/>
            <a:ext cx="140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GitHub comes into picture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D6DA80-779D-4E52-8BF3-C26A30B129F1}"/>
              </a:ext>
            </a:extLst>
          </p:cNvPr>
          <p:cNvSpPr/>
          <p:nvPr/>
        </p:nvSpPr>
        <p:spPr>
          <a:xfrm>
            <a:off x="3659857" y="5407462"/>
            <a:ext cx="2116282" cy="5075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Repository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CB0151-E030-4B21-A9FA-202DBE6356BF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4717998" y="4801107"/>
            <a:ext cx="0" cy="6063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62E51E-A4B4-417C-A19E-74B9D3EAAD28}"/>
              </a:ext>
            </a:extLst>
          </p:cNvPr>
          <p:cNvSpPr txBox="1"/>
          <p:nvPr/>
        </p:nvSpPr>
        <p:spPr>
          <a:xfrm>
            <a:off x="3828256" y="5892152"/>
            <a:ext cx="2014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will be kept in a repository in the GitHub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73AE53-1167-4BB2-AA55-2B8116E8E4C8}"/>
              </a:ext>
            </a:extLst>
          </p:cNvPr>
          <p:cNvCxnSpPr>
            <a:cxnSpLocks/>
          </p:cNvCxnSpPr>
          <p:nvPr/>
        </p:nvCxnSpPr>
        <p:spPr>
          <a:xfrm>
            <a:off x="4424562" y="2153403"/>
            <a:ext cx="1391174" cy="3507834"/>
          </a:xfrm>
          <a:prstGeom prst="bentConnector3">
            <a:avLst>
              <a:gd name="adj1" fmla="val 119419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6A20555-59B0-4444-A17B-62FCF15D2119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>
            <a:off x="1594613" y="4756476"/>
            <a:ext cx="2065244" cy="904761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5D765A-0F74-464E-B30A-4FC0F5B46D45}"/>
              </a:ext>
            </a:extLst>
          </p:cNvPr>
          <p:cNvCxnSpPr>
            <a:cxnSpLocks/>
          </p:cNvCxnSpPr>
          <p:nvPr/>
        </p:nvCxnSpPr>
        <p:spPr>
          <a:xfrm>
            <a:off x="6580441" y="1158099"/>
            <a:ext cx="0" cy="5628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C222550-1069-4F4A-890D-66C21569B946}"/>
              </a:ext>
            </a:extLst>
          </p:cNvPr>
          <p:cNvSpPr txBox="1"/>
          <p:nvPr/>
        </p:nvSpPr>
        <p:spPr>
          <a:xfrm>
            <a:off x="6580441" y="1176282"/>
            <a:ext cx="53799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Some important commands to use git.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Init: </a:t>
            </a:r>
            <a:r>
              <a:rPr lang="en-US" dirty="0"/>
              <a:t>It is used to initialize a new Git Repository in the system.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add &lt;filename&gt;: </a:t>
            </a:r>
            <a:r>
              <a:rPr lang="en-US" dirty="0"/>
              <a:t>It is used to stage the changes of the file to git repository. We can use ‘</a:t>
            </a:r>
            <a:r>
              <a:rPr lang="en-US" b="1" dirty="0"/>
              <a:t>git add .</a:t>
            </a:r>
            <a:r>
              <a:rPr lang="en-US" dirty="0"/>
              <a:t>’ to stage the changes of all files.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commit: </a:t>
            </a:r>
            <a:r>
              <a:rPr lang="en-US" dirty="0"/>
              <a:t>It is used to commit all the staged changes with a message.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reset hard: </a:t>
            </a:r>
            <a:r>
              <a:rPr lang="en-US" dirty="0"/>
              <a:t>Discard all the staged changes and discard the changes in all the files.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push: </a:t>
            </a:r>
            <a:r>
              <a:rPr lang="en-US" dirty="0"/>
              <a:t>It is used to push all the changes in the git repository.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pull: </a:t>
            </a:r>
            <a:r>
              <a:rPr lang="en-US" dirty="0"/>
              <a:t>It is used to pull the new changes made by other users in the project.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status: </a:t>
            </a:r>
            <a:r>
              <a:rPr lang="en-US" dirty="0"/>
              <a:t>It is used to check the status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clone: </a:t>
            </a:r>
            <a:r>
              <a:rPr lang="en-US" dirty="0"/>
              <a:t>It is used to clone a repository.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git remote add &lt;repo URL&gt;: </a:t>
            </a:r>
            <a:r>
              <a:rPr lang="en-US" dirty="0"/>
              <a:t>Add a local repository to a remote repository.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111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new git Repository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by Step process to create a git repository in GitHub. First of all you must have a GitHub account, if not then go to this link </a:t>
            </a:r>
            <a:r>
              <a:rPr lang="en-US" dirty="0">
                <a:hlinkClick r:id="rId3"/>
              </a:rPr>
              <a:t>https://github.com/signup?source=login</a:t>
            </a:r>
            <a:r>
              <a:rPr lang="en-US" dirty="0"/>
              <a:t> and create a new Account.</a:t>
            </a:r>
          </a:p>
          <a:p>
            <a:endParaRPr lang="en-US" dirty="0"/>
          </a:p>
          <a:p>
            <a:r>
              <a:rPr lang="en-US" dirty="0"/>
              <a:t>Step 1: Click on the plus button in the top right corner of the screen and select ‘New Repository’.</a:t>
            </a:r>
          </a:p>
          <a:p>
            <a:r>
              <a:rPr lang="en-US" dirty="0"/>
              <a:t>Step 2: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Type a short, memorable name for your repository. And give a description (optional).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3: Select the type of repository. 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Public or Private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4: Set how you want to Initialize the repository.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Step 5: Click on Create Repository. Your Repository will be created.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2663E-0A92-4D82-BEA2-42271C09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96" y="3212432"/>
            <a:ext cx="2209887" cy="1804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9BEA97-5FFA-47F5-88BC-8506C7B9C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756" y="3281305"/>
            <a:ext cx="4365921" cy="8435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D5E60-E004-4FE5-9E0A-09C5B9F40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079" y="2393405"/>
            <a:ext cx="3881867" cy="980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CD73F-FF82-4403-BB2C-6BF02B3EB7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5244" y="4318782"/>
            <a:ext cx="4382181" cy="1997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5A9940-FE8B-4AF8-9BF3-C7B444E66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756" y="4890515"/>
            <a:ext cx="3404455" cy="16389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D5D14AE-BED0-4C35-BD9B-FB762AF631F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520583" y="3703098"/>
            <a:ext cx="516173" cy="4114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07B74E4-4C81-4DA5-96A1-701D6467F8B4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7402677" y="2883457"/>
            <a:ext cx="570402" cy="8196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0BF43B-3252-42CE-93DB-3149A03DC4C8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16200000" flipH="1">
            <a:off x="9442537" y="3844984"/>
            <a:ext cx="945274" cy="232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C264B29-A22F-4F6D-8D60-BC8ABACDD6E0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rot="10800000" flipV="1">
            <a:off x="6441212" y="5317610"/>
            <a:ext cx="1284033" cy="39236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FEA2A-08CD-4791-B501-AB47EAC6617D}"/>
              </a:ext>
            </a:extLst>
          </p:cNvPr>
          <p:cNvSpPr/>
          <p:nvPr/>
        </p:nvSpPr>
        <p:spPr>
          <a:xfrm>
            <a:off x="254092" y="5317609"/>
            <a:ext cx="2140648" cy="9096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 Created Successfully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880D459-BC2C-4E53-B8CA-1AF2092DF546}"/>
              </a:ext>
            </a:extLst>
          </p:cNvPr>
          <p:cNvCxnSpPr>
            <a:stCxn id="13" idx="1"/>
            <a:endCxn id="27" idx="3"/>
          </p:cNvCxnSpPr>
          <p:nvPr/>
        </p:nvCxnSpPr>
        <p:spPr>
          <a:xfrm rot="10800000" flipV="1">
            <a:off x="2394740" y="5709975"/>
            <a:ext cx="642016" cy="6247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86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Adding project to git repository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067A2D-C5EF-4108-94E1-CB1DAC3B9FD8}"/>
              </a:ext>
            </a:extLst>
          </p:cNvPr>
          <p:cNvSpPr/>
          <p:nvPr/>
        </p:nvSpPr>
        <p:spPr>
          <a:xfrm>
            <a:off x="346686" y="905766"/>
            <a:ext cx="2180493" cy="13364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on Local System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2F9147-2BA7-4165-BC07-ABCD39D464A3}"/>
              </a:ext>
            </a:extLst>
          </p:cNvPr>
          <p:cNvCxnSpPr>
            <a:stCxn id="3" idx="3"/>
            <a:endCxn id="3" idx="3"/>
          </p:cNvCxnSpPr>
          <p:nvPr/>
        </p:nvCxnSpPr>
        <p:spPr>
          <a:xfrm>
            <a:off x="2527179" y="157398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BF6E1-19EC-4957-9C65-CA4F29BB773B}"/>
              </a:ext>
            </a:extLst>
          </p:cNvPr>
          <p:cNvGrpSpPr/>
          <p:nvPr/>
        </p:nvGrpSpPr>
        <p:grpSpPr>
          <a:xfrm>
            <a:off x="8098313" y="5341759"/>
            <a:ext cx="2130251" cy="1175658"/>
            <a:chOff x="2652764" y="1577591"/>
            <a:chExt cx="6872235" cy="36174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4FD07E-1276-43B9-BDB2-695FFDEF1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07" t="23003" r="-1" b="24249"/>
            <a:stretch/>
          </p:blipFill>
          <p:spPr>
            <a:xfrm>
              <a:off x="2652764" y="1577591"/>
              <a:ext cx="6872235" cy="36174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0304DC-FDAB-4655-A4A0-B0638164CED4}"/>
                </a:ext>
              </a:extLst>
            </p:cNvPr>
            <p:cNvSpPr txBox="1"/>
            <p:nvPr/>
          </p:nvSpPr>
          <p:spPr>
            <a:xfrm>
              <a:off x="3135086" y="3578873"/>
              <a:ext cx="5838092" cy="10417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/>
                <a:t>GitHub Repository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8F0E57-15B0-4779-9B87-064151990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9607" t="19432" r="19559" b="21242"/>
            <a:stretch/>
          </p:blipFill>
          <p:spPr>
            <a:xfrm>
              <a:off x="5727559" y="1977764"/>
              <a:ext cx="1527349" cy="148948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47150D5-EC95-44B3-B28C-A0CE7D997DDE}"/>
              </a:ext>
            </a:extLst>
          </p:cNvPr>
          <p:cNvSpPr/>
          <p:nvPr/>
        </p:nvSpPr>
        <p:spPr>
          <a:xfrm>
            <a:off x="4310742" y="1278756"/>
            <a:ext cx="1929283" cy="59044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a git repo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E7029B-EB1C-41F4-8C82-2E3CD2DC892C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2527179" y="1573981"/>
            <a:ext cx="1783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86FA6E8-9391-44E7-807E-7E7F5B0C4AE3}"/>
              </a:ext>
            </a:extLst>
          </p:cNvPr>
          <p:cNvSpPr/>
          <p:nvPr/>
        </p:nvSpPr>
        <p:spPr>
          <a:xfrm>
            <a:off x="2632667" y="116934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AEC2F4-5153-4E50-85F2-3F52B560B63E}"/>
              </a:ext>
            </a:extLst>
          </p:cNvPr>
          <p:cNvSpPr txBox="1"/>
          <p:nvPr/>
        </p:nvSpPr>
        <p:spPr>
          <a:xfrm>
            <a:off x="3145134" y="1169349"/>
            <a:ext cx="10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init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B0D5C3-E076-4577-83CE-EE40AC2DC145}"/>
              </a:ext>
            </a:extLst>
          </p:cNvPr>
          <p:cNvSpPr/>
          <p:nvPr/>
        </p:nvSpPr>
        <p:spPr>
          <a:xfrm>
            <a:off x="7948245" y="1278756"/>
            <a:ext cx="2430391" cy="5539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all the changes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25585E-C6CE-42F6-BF44-AFEA6C2480F8}"/>
              </a:ext>
            </a:extLst>
          </p:cNvPr>
          <p:cNvCxnSpPr>
            <a:stCxn id="7" idx="3"/>
            <a:endCxn id="17" idx="1"/>
          </p:cNvCxnSpPr>
          <p:nvPr/>
        </p:nvCxnSpPr>
        <p:spPr>
          <a:xfrm flipV="1">
            <a:off x="6240025" y="1555746"/>
            <a:ext cx="1708220" cy="1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76BC13E-5CE9-4380-B2EB-49E838963178}"/>
              </a:ext>
            </a:extLst>
          </p:cNvPr>
          <p:cNvSpPr/>
          <p:nvPr/>
        </p:nvSpPr>
        <p:spPr>
          <a:xfrm>
            <a:off x="6340508" y="114242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B12EE3-0266-4A4E-BA25-8BEA7370E09D}"/>
              </a:ext>
            </a:extLst>
          </p:cNvPr>
          <p:cNvSpPr txBox="1"/>
          <p:nvPr/>
        </p:nvSpPr>
        <p:spPr>
          <a:xfrm>
            <a:off x="6732394" y="1142429"/>
            <a:ext cx="1125417" cy="368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add 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C3BAD8-7EA2-416C-BEEE-E98B0EFDB654}"/>
              </a:ext>
            </a:extLst>
          </p:cNvPr>
          <p:cNvSpPr/>
          <p:nvPr/>
        </p:nvSpPr>
        <p:spPr>
          <a:xfrm>
            <a:off x="7948244" y="2761792"/>
            <a:ext cx="2430391" cy="5539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all the changes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3321A4-9DAD-4CFB-B1DC-2AB5A5C358FF}"/>
              </a:ext>
            </a:extLst>
          </p:cNvPr>
          <p:cNvCxnSpPr>
            <a:stCxn id="17" idx="2"/>
            <a:endCxn id="25" idx="0"/>
          </p:cNvCxnSpPr>
          <p:nvPr/>
        </p:nvCxnSpPr>
        <p:spPr>
          <a:xfrm flipH="1">
            <a:off x="9163440" y="1832736"/>
            <a:ext cx="1" cy="929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2004DF-B0CB-4782-A705-7F37E037C38B}"/>
              </a:ext>
            </a:extLst>
          </p:cNvPr>
          <p:cNvSpPr txBox="1"/>
          <p:nvPr/>
        </p:nvSpPr>
        <p:spPr>
          <a:xfrm>
            <a:off x="9163439" y="2112598"/>
            <a:ext cx="27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commit –m “message”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CB733C-FBDC-4595-9A63-4A4227898691}"/>
              </a:ext>
            </a:extLst>
          </p:cNvPr>
          <p:cNvSpPr/>
          <p:nvPr/>
        </p:nvSpPr>
        <p:spPr>
          <a:xfrm>
            <a:off x="8653303" y="2111224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E5924A-9E27-4D65-8172-E8D3CC79EC78}"/>
              </a:ext>
            </a:extLst>
          </p:cNvPr>
          <p:cNvCxnSpPr>
            <a:cxnSpLocks/>
            <a:stCxn id="49" idx="2"/>
            <a:endCxn id="10" idx="0"/>
          </p:cNvCxnSpPr>
          <p:nvPr/>
        </p:nvCxnSpPr>
        <p:spPr>
          <a:xfrm flipH="1">
            <a:off x="9163439" y="4622698"/>
            <a:ext cx="12736" cy="71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3F7ECB5-DB25-4B25-9118-CF432AC04B0F}"/>
              </a:ext>
            </a:extLst>
          </p:cNvPr>
          <p:cNvSpPr txBox="1"/>
          <p:nvPr/>
        </p:nvSpPr>
        <p:spPr>
          <a:xfrm>
            <a:off x="9163442" y="4831885"/>
            <a:ext cx="243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push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7748F1-02CE-4778-A485-1D2F9496A296}"/>
              </a:ext>
            </a:extLst>
          </p:cNvPr>
          <p:cNvSpPr/>
          <p:nvPr/>
        </p:nvSpPr>
        <p:spPr>
          <a:xfrm>
            <a:off x="8649293" y="4880688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32C832C-2526-4067-B109-585CD74BD7E6}"/>
              </a:ext>
            </a:extLst>
          </p:cNvPr>
          <p:cNvSpPr/>
          <p:nvPr/>
        </p:nvSpPr>
        <p:spPr>
          <a:xfrm>
            <a:off x="4265195" y="5341759"/>
            <a:ext cx="1929283" cy="117565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 repository for the first time in system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3EC574-C5CE-4D81-B762-8A64AB19C304}"/>
              </a:ext>
            </a:extLst>
          </p:cNvPr>
          <p:cNvCxnSpPr>
            <a:stCxn id="10" idx="1"/>
            <a:endCxn id="34" idx="3"/>
          </p:cNvCxnSpPr>
          <p:nvPr/>
        </p:nvCxnSpPr>
        <p:spPr>
          <a:xfrm flipH="1">
            <a:off x="6194478" y="5929588"/>
            <a:ext cx="1903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7E5A12-4556-44DA-BE38-3E19458A92A1}"/>
              </a:ext>
            </a:extLst>
          </p:cNvPr>
          <p:cNvSpPr txBox="1"/>
          <p:nvPr/>
        </p:nvSpPr>
        <p:spPr>
          <a:xfrm>
            <a:off x="6240025" y="5579244"/>
            <a:ext cx="226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clone &lt;repo URL&gt;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865AA-B7AC-4992-9A87-582010B54016}"/>
              </a:ext>
            </a:extLst>
          </p:cNvPr>
          <p:cNvSpPr/>
          <p:nvPr/>
        </p:nvSpPr>
        <p:spPr>
          <a:xfrm>
            <a:off x="7960979" y="4068718"/>
            <a:ext cx="2430391" cy="5539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the remote branch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C115BD-9CEF-470C-88F2-21712899B82B}"/>
              </a:ext>
            </a:extLst>
          </p:cNvPr>
          <p:cNvCxnSpPr>
            <a:stCxn id="25" idx="2"/>
            <a:endCxn id="49" idx="0"/>
          </p:cNvCxnSpPr>
          <p:nvPr/>
        </p:nvCxnSpPr>
        <p:spPr>
          <a:xfrm>
            <a:off x="9163440" y="3315772"/>
            <a:ext cx="12735" cy="75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AAB198C-FECD-4047-8B22-A25F59C9C5C5}"/>
              </a:ext>
            </a:extLst>
          </p:cNvPr>
          <p:cNvSpPr/>
          <p:nvPr/>
        </p:nvSpPr>
        <p:spPr>
          <a:xfrm>
            <a:off x="8745053" y="354222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4233A7-1068-4016-9D01-D43962B053EA}"/>
              </a:ext>
            </a:extLst>
          </p:cNvPr>
          <p:cNvSpPr txBox="1"/>
          <p:nvPr/>
        </p:nvSpPr>
        <p:spPr>
          <a:xfrm>
            <a:off x="9202676" y="3524522"/>
            <a:ext cx="280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add remote &lt;repo URL&gt;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809E45-D42A-44DB-905C-2FB384491DC0}"/>
              </a:ext>
            </a:extLst>
          </p:cNvPr>
          <p:cNvGrpSpPr/>
          <p:nvPr/>
        </p:nvGrpSpPr>
        <p:grpSpPr>
          <a:xfrm>
            <a:off x="376830" y="4073193"/>
            <a:ext cx="2130251" cy="1175658"/>
            <a:chOff x="2652764" y="1577591"/>
            <a:chExt cx="6872235" cy="3617408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DD0BF97-A853-4FD7-91E9-0BD79DE7F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07" t="23003" r="-1" b="24249"/>
            <a:stretch/>
          </p:blipFill>
          <p:spPr>
            <a:xfrm>
              <a:off x="2652764" y="1577591"/>
              <a:ext cx="6872235" cy="36174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1608D7-BEDB-411A-A96B-119ACEEE8D74}"/>
                </a:ext>
              </a:extLst>
            </p:cNvPr>
            <p:cNvSpPr txBox="1"/>
            <p:nvPr/>
          </p:nvSpPr>
          <p:spPr>
            <a:xfrm>
              <a:off x="3135086" y="3578873"/>
              <a:ext cx="5838092" cy="10417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/>
                <a:t>GitHub Repository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CC68B88-6A19-4E21-85B9-D620ABA4A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9607" t="19432" r="19559" b="21242"/>
            <a:stretch/>
          </p:blipFill>
          <p:spPr>
            <a:xfrm>
              <a:off x="5727559" y="1977764"/>
              <a:ext cx="1527349" cy="1489480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39F873-2FE3-4C7A-842E-281117A60C55}"/>
              </a:ext>
            </a:extLst>
          </p:cNvPr>
          <p:cNvCxnSpPr>
            <a:stCxn id="3" idx="2"/>
            <a:endCxn id="63" idx="0"/>
          </p:cNvCxnSpPr>
          <p:nvPr/>
        </p:nvCxnSpPr>
        <p:spPr>
          <a:xfrm>
            <a:off x="1436933" y="2242196"/>
            <a:ext cx="5023" cy="18309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10ADCD1-2B5B-4E8F-91EA-E87FEA54247A}"/>
              </a:ext>
            </a:extLst>
          </p:cNvPr>
          <p:cNvSpPr txBox="1"/>
          <p:nvPr/>
        </p:nvSpPr>
        <p:spPr>
          <a:xfrm>
            <a:off x="1472976" y="2299669"/>
            <a:ext cx="2737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the project is connected to git repo then we just use the git pull and git push commands to get the new changes and send our changes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6F57ACD-3C9C-4010-95BC-F3DF56D2B173}"/>
              </a:ext>
            </a:extLst>
          </p:cNvPr>
          <p:cNvSpPr txBox="1"/>
          <p:nvPr/>
        </p:nvSpPr>
        <p:spPr>
          <a:xfrm>
            <a:off x="479222" y="2415475"/>
            <a:ext cx="9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F95627-B4E8-4FCB-9F52-6707F3993ABF}"/>
              </a:ext>
            </a:extLst>
          </p:cNvPr>
          <p:cNvSpPr txBox="1"/>
          <p:nvPr/>
        </p:nvSpPr>
        <p:spPr>
          <a:xfrm>
            <a:off x="450057" y="3425154"/>
            <a:ext cx="97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30634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8F78EF-FE91-417E-81E8-0A10CCA5B452}"/>
              </a:ext>
            </a:extLst>
          </p:cNvPr>
          <p:cNvCxnSpPr>
            <a:cxnSpLocks/>
            <a:stCxn id="39" idx="3"/>
            <a:endCxn id="48" idx="0"/>
          </p:cNvCxnSpPr>
          <p:nvPr/>
        </p:nvCxnSpPr>
        <p:spPr>
          <a:xfrm>
            <a:off x="3008739" y="1870098"/>
            <a:ext cx="12563" cy="685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Delivering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C55C7C-B6D2-433D-B409-B230DCEB276E}"/>
              </a:ext>
            </a:extLst>
          </p:cNvPr>
          <p:cNvSpPr/>
          <p:nvPr/>
        </p:nvSpPr>
        <p:spPr>
          <a:xfrm>
            <a:off x="4411605" y="813925"/>
            <a:ext cx="2130251" cy="13967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 Environment</a:t>
            </a:r>
          </a:p>
          <a:p>
            <a:pPr algn="ctr"/>
            <a:r>
              <a:rPr lang="en-US" dirty="0"/>
              <a:t>(BAS, VSCode, etc.)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3C9E34-3A2F-426D-AE9E-1CA80CB2282E}"/>
              </a:ext>
            </a:extLst>
          </p:cNvPr>
          <p:cNvGrpSpPr/>
          <p:nvPr/>
        </p:nvGrpSpPr>
        <p:grpSpPr>
          <a:xfrm>
            <a:off x="8783748" y="925626"/>
            <a:ext cx="2130251" cy="1175658"/>
            <a:chOff x="2652764" y="1577591"/>
            <a:chExt cx="6872235" cy="36174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59490D-09B5-49EA-86A3-753469B7C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-207" t="23003" r="-1" b="24249"/>
            <a:stretch/>
          </p:blipFill>
          <p:spPr>
            <a:xfrm>
              <a:off x="2652764" y="1577591"/>
              <a:ext cx="6872235" cy="36174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C612A9-434F-489A-A1B6-2A31D50F0E48}"/>
                </a:ext>
              </a:extLst>
            </p:cNvPr>
            <p:cNvSpPr txBox="1"/>
            <p:nvPr/>
          </p:nvSpPr>
          <p:spPr>
            <a:xfrm>
              <a:off x="3135086" y="3578873"/>
              <a:ext cx="5838092" cy="10417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/>
                <a:t>GitHub Repository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5892F8-533E-4DA5-A409-447E60B11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9607" t="19432" r="19559" b="21242"/>
            <a:stretch/>
          </p:blipFill>
          <p:spPr>
            <a:xfrm>
              <a:off x="5727559" y="1977764"/>
              <a:ext cx="1527349" cy="1489480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7E17A7-12A5-45F9-B491-FE59429B9FD9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6541856" y="1512286"/>
            <a:ext cx="2241892" cy="116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Cube 38">
            <a:extLst>
              <a:ext uri="{FF2B5EF4-FFF2-40B4-BE49-F238E27FC236}">
                <a16:creationId xmlns:a16="http://schemas.microsoft.com/office/drawing/2014/main" id="{02DF7A68-997A-4B27-AB1B-723D1F44CFC4}"/>
              </a:ext>
            </a:extLst>
          </p:cNvPr>
          <p:cNvSpPr/>
          <p:nvPr/>
        </p:nvSpPr>
        <p:spPr>
          <a:xfrm>
            <a:off x="2264488" y="1279649"/>
            <a:ext cx="1636115" cy="59044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F44B1D-607C-4B53-A922-FC482FDABCC6}"/>
              </a:ext>
            </a:extLst>
          </p:cNvPr>
          <p:cNvCxnSpPr>
            <a:cxnSpLocks/>
            <a:stCxn id="2" idx="1"/>
            <a:endCxn id="39" idx="5"/>
          </p:cNvCxnSpPr>
          <p:nvPr/>
        </p:nvCxnSpPr>
        <p:spPr>
          <a:xfrm flipH="1" flipV="1">
            <a:off x="3900603" y="1501067"/>
            <a:ext cx="511002" cy="11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41C3A1-4B64-4271-B028-0AF2A6850D1E}"/>
              </a:ext>
            </a:extLst>
          </p:cNvPr>
          <p:cNvSpPr txBox="1"/>
          <p:nvPr/>
        </p:nvSpPr>
        <p:spPr>
          <a:xfrm>
            <a:off x="2569152" y="925626"/>
            <a:ext cx="102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build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36B876-3F95-4963-BF03-AC728D563378}"/>
              </a:ext>
            </a:extLst>
          </p:cNvPr>
          <p:cNvSpPr txBox="1"/>
          <p:nvPr/>
        </p:nvSpPr>
        <p:spPr>
          <a:xfrm>
            <a:off x="7134324" y="1094983"/>
            <a:ext cx="148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push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4B4887-19BE-4292-8C54-C5547A4EE03C}"/>
              </a:ext>
            </a:extLst>
          </p:cNvPr>
          <p:cNvSpPr/>
          <p:nvPr/>
        </p:nvSpPr>
        <p:spPr>
          <a:xfrm>
            <a:off x="6747847" y="1109707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1C3F4F8-9823-44D4-A526-855F5938D495}"/>
              </a:ext>
            </a:extLst>
          </p:cNvPr>
          <p:cNvSpPr/>
          <p:nvPr/>
        </p:nvSpPr>
        <p:spPr>
          <a:xfrm>
            <a:off x="2217866" y="811290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5A2E7DFE-EE62-49CA-935E-0DF645A694CE}"/>
              </a:ext>
            </a:extLst>
          </p:cNvPr>
          <p:cNvSpPr/>
          <p:nvPr/>
        </p:nvSpPr>
        <p:spPr>
          <a:xfrm>
            <a:off x="2087236" y="2555782"/>
            <a:ext cx="1682738" cy="7415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 configuration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AE7E40-40D0-4E92-83C4-F8219DE89610}"/>
              </a:ext>
            </a:extLst>
          </p:cNvPr>
          <p:cNvSpPr txBox="1"/>
          <p:nvPr/>
        </p:nvSpPr>
        <p:spPr>
          <a:xfrm>
            <a:off x="3102158" y="2188714"/>
            <a:ext cx="244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npm run deploy-config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0C4AEF-6CB2-4283-9BB2-C2515E2363B0}"/>
              </a:ext>
            </a:extLst>
          </p:cNvPr>
          <p:cNvSpPr/>
          <p:nvPr/>
        </p:nvSpPr>
        <p:spPr>
          <a:xfrm>
            <a:off x="2504281" y="2142752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674A326-4943-49BD-88B2-A0442EF0D946}"/>
              </a:ext>
            </a:extLst>
          </p:cNvPr>
          <p:cNvGrpSpPr/>
          <p:nvPr/>
        </p:nvGrpSpPr>
        <p:grpSpPr>
          <a:xfrm>
            <a:off x="1920994" y="4820077"/>
            <a:ext cx="1848980" cy="1246383"/>
            <a:chOff x="1046794" y="4840173"/>
            <a:chExt cx="1848980" cy="124638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20A3CC6-A135-489F-8B8B-9C3FC8C0D975}"/>
                </a:ext>
              </a:extLst>
            </p:cNvPr>
            <p:cNvSpPr/>
            <p:nvPr/>
          </p:nvSpPr>
          <p:spPr>
            <a:xfrm>
              <a:off x="1046794" y="4840173"/>
              <a:ext cx="1848980" cy="124638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ABAP Repository</a:t>
              </a: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5922F5D9-1CED-4F67-A00B-AF19A0C2470C}"/>
                </a:ext>
              </a:extLst>
            </p:cNvPr>
            <p:cNvSpPr/>
            <p:nvPr/>
          </p:nvSpPr>
          <p:spPr>
            <a:xfrm>
              <a:off x="1320322" y="4966321"/>
              <a:ext cx="1289226" cy="364226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</a:t>
              </a: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F539452-5216-4F02-8A8B-ACF4E63E4F74}"/>
              </a:ext>
            </a:extLst>
          </p:cNvPr>
          <p:cNvCxnSpPr>
            <a:stCxn id="48" idx="3"/>
            <a:endCxn id="65" idx="0"/>
          </p:cNvCxnSpPr>
          <p:nvPr/>
        </p:nvCxnSpPr>
        <p:spPr>
          <a:xfrm>
            <a:off x="2835908" y="3297357"/>
            <a:ext cx="9576" cy="1522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EA29804-740D-4C68-B0CF-11E0EB6685C0}"/>
              </a:ext>
            </a:extLst>
          </p:cNvPr>
          <p:cNvSpPr txBox="1"/>
          <p:nvPr/>
        </p:nvSpPr>
        <p:spPr>
          <a:xfrm>
            <a:off x="2845484" y="3516372"/>
            <a:ext cx="19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npm run deploy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E8D8FA1-E647-462A-ACAE-917728078E94}"/>
              </a:ext>
            </a:extLst>
          </p:cNvPr>
          <p:cNvSpPr/>
          <p:nvPr/>
        </p:nvSpPr>
        <p:spPr>
          <a:xfrm>
            <a:off x="2373209" y="3522539"/>
            <a:ext cx="391886" cy="36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4ABEF10E-5526-4A77-9CB6-4E3291145D17}"/>
              </a:ext>
            </a:extLst>
          </p:cNvPr>
          <p:cNvSpPr/>
          <p:nvPr/>
        </p:nvSpPr>
        <p:spPr>
          <a:xfrm>
            <a:off x="1722002" y="819099"/>
            <a:ext cx="470715" cy="3318583"/>
          </a:xfrm>
          <a:prstGeom prst="leftBrace">
            <a:avLst>
              <a:gd name="adj1" fmla="val 8333"/>
              <a:gd name="adj2" fmla="val 481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wnload Developer - Developer Png PNG Image with No Background - PNGkey.com">
            <a:extLst>
              <a:ext uri="{FF2B5EF4-FFF2-40B4-BE49-F238E27FC236}">
                <a16:creationId xmlns:a16="http://schemas.microsoft.com/office/drawing/2014/main" id="{98768B16-E78D-4948-8619-E448C1A78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t="22050" r="18287" b="21888"/>
          <a:stretch/>
        </p:blipFill>
        <p:spPr bwMode="auto">
          <a:xfrm>
            <a:off x="121952" y="1008920"/>
            <a:ext cx="1596728" cy="142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E1C01DD-9C18-4BFE-95CE-6B62306D39E5}"/>
              </a:ext>
            </a:extLst>
          </p:cNvPr>
          <p:cNvSpPr txBox="1"/>
          <p:nvPr/>
        </p:nvSpPr>
        <p:spPr>
          <a:xfrm>
            <a:off x="289006" y="2371116"/>
            <a:ext cx="123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1028" name="Picture 4" descr="SBM Management">
            <a:extLst>
              <a:ext uri="{FF2B5EF4-FFF2-40B4-BE49-F238E27FC236}">
                <a16:creationId xmlns:a16="http://schemas.microsoft.com/office/drawing/2014/main" id="{DE2FED78-9A29-42AA-967D-CE26F7A1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2" y="4532022"/>
            <a:ext cx="1708004" cy="17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C82BAA9-C404-4EB7-AD14-4158E3742D50}"/>
              </a:ext>
            </a:extLst>
          </p:cNvPr>
          <p:cNvSpPr txBox="1"/>
          <p:nvPr/>
        </p:nvSpPr>
        <p:spPr>
          <a:xfrm>
            <a:off x="543355" y="6238003"/>
            <a:ext cx="12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09335C-4A2E-40E1-B3B9-2FE6D68680B1}"/>
              </a:ext>
            </a:extLst>
          </p:cNvPr>
          <p:cNvSpPr/>
          <p:nvPr/>
        </p:nvSpPr>
        <p:spPr>
          <a:xfrm>
            <a:off x="1603338" y="6173417"/>
            <a:ext cx="2650534" cy="6133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Launchpad and Launchpad Designer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020F541-0986-4289-ADD9-32C18F52501F}"/>
              </a:ext>
            </a:extLst>
          </p:cNvPr>
          <p:cNvGrpSpPr/>
          <p:nvPr/>
        </p:nvGrpSpPr>
        <p:grpSpPr>
          <a:xfrm>
            <a:off x="5617366" y="4820077"/>
            <a:ext cx="1848980" cy="1246383"/>
            <a:chOff x="1046794" y="4840173"/>
            <a:chExt cx="1848980" cy="124638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A3E3A00-DC77-4DB2-8E5D-033934F131F7}"/>
                </a:ext>
              </a:extLst>
            </p:cNvPr>
            <p:cNvSpPr/>
            <p:nvPr/>
          </p:nvSpPr>
          <p:spPr>
            <a:xfrm>
              <a:off x="1046794" y="4840173"/>
              <a:ext cx="1848980" cy="124638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8B598271-C078-4729-8D3D-5906208127A0}"/>
                </a:ext>
              </a:extLst>
            </p:cNvPr>
            <p:cNvSpPr/>
            <p:nvPr/>
          </p:nvSpPr>
          <p:spPr>
            <a:xfrm>
              <a:off x="1320322" y="4966321"/>
              <a:ext cx="1289226" cy="364226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Quality(Q)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F349E6-84AC-4706-9BB9-E79FA37023BD}"/>
              </a:ext>
            </a:extLst>
          </p:cNvPr>
          <p:cNvGrpSpPr/>
          <p:nvPr/>
        </p:nvGrpSpPr>
        <p:grpSpPr>
          <a:xfrm>
            <a:off x="9253180" y="4820076"/>
            <a:ext cx="1848980" cy="1246383"/>
            <a:chOff x="1046794" y="4840173"/>
            <a:chExt cx="1848980" cy="124638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0B77280-82E8-4651-BAAB-2B66D5504219}"/>
                </a:ext>
              </a:extLst>
            </p:cNvPr>
            <p:cNvSpPr/>
            <p:nvPr/>
          </p:nvSpPr>
          <p:spPr>
            <a:xfrm>
              <a:off x="1046794" y="4840173"/>
              <a:ext cx="1848980" cy="124638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6796F470-ED26-4062-A454-244FAB859A71}"/>
                </a:ext>
              </a:extLst>
            </p:cNvPr>
            <p:cNvSpPr/>
            <p:nvPr/>
          </p:nvSpPr>
          <p:spPr>
            <a:xfrm>
              <a:off x="1320322" y="4966321"/>
              <a:ext cx="1289226" cy="364226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 (P)</a:t>
              </a: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66E7C6D0-E3FB-458E-A866-2691E709542E}"/>
              </a:ext>
            </a:extLst>
          </p:cNvPr>
          <p:cNvSpPr/>
          <p:nvPr/>
        </p:nvSpPr>
        <p:spPr>
          <a:xfrm>
            <a:off x="3846645" y="5310450"/>
            <a:ext cx="1704065" cy="267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0DC4027-0BB0-42F5-916E-34FAAE0D4032}"/>
              </a:ext>
            </a:extLst>
          </p:cNvPr>
          <p:cNvSpPr/>
          <p:nvPr/>
        </p:nvSpPr>
        <p:spPr>
          <a:xfrm>
            <a:off x="7533002" y="5310450"/>
            <a:ext cx="1704065" cy="267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4DEE3-707A-47C3-8A7E-3EAFC168EA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99712" y="4778186"/>
            <a:ext cx="853927" cy="57017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697DB-6989-4614-A96F-AE39FCDCF3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58070" y="4768860"/>
            <a:ext cx="853927" cy="570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E820C-9B94-4F78-8A18-36835476C3D7}"/>
              </a:ext>
            </a:extLst>
          </p:cNvPr>
          <p:cNvSpPr txBox="1"/>
          <p:nvPr/>
        </p:nvSpPr>
        <p:spPr>
          <a:xfrm>
            <a:off x="4111679" y="5550660"/>
            <a:ext cx="1276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 Request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154D2C-0BA7-4F87-9EA1-F3865A68C9C9}"/>
              </a:ext>
            </a:extLst>
          </p:cNvPr>
          <p:cNvSpPr txBox="1"/>
          <p:nvPr/>
        </p:nvSpPr>
        <p:spPr>
          <a:xfrm>
            <a:off x="7746962" y="5492198"/>
            <a:ext cx="1276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 Request</a:t>
            </a:r>
          </a:p>
        </p:txBody>
      </p:sp>
      <p:pic>
        <p:nvPicPr>
          <p:cNvPr id="11" name="Picture 4" descr="Transparent Group Icon Png , Png Download - Customer Icon Transparent  Background, Png Download , Transparent Png Image - PNGitem">
            <a:extLst>
              <a:ext uri="{FF2B5EF4-FFF2-40B4-BE49-F238E27FC236}">
                <a16:creationId xmlns:a16="http://schemas.microsoft.com/office/drawing/2014/main" id="{A2CBF8DB-6CA6-4F0F-98B6-D4D812E72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03" y="2555782"/>
            <a:ext cx="1647371" cy="15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9FAE8984-C3C3-49AC-A975-1222317B8B82}"/>
              </a:ext>
            </a:extLst>
          </p:cNvPr>
          <p:cNvSpPr/>
          <p:nvPr/>
        </p:nvSpPr>
        <p:spPr>
          <a:xfrm>
            <a:off x="10052123" y="4216665"/>
            <a:ext cx="316390" cy="5615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4C9D2-44EF-471A-8909-351732BB5D77}"/>
              </a:ext>
            </a:extLst>
          </p:cNvPr>
          <p:cNvSpPr txBox="1"/>
          <p:nvPr/>
        </p:nvSpPr>
        <p:spPr>
          <a:xfrm>
            <a:off x="8112473" y="3147040"/>
            <a:ext cx="11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Users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F86A593-80B2-49F0-BB25-187C7E082E97}"/>
              </a:ext>
            </a:extLst>
          </p:cNvPr>
          <p:cNvCxnSpPr>
            <a:stCxn id="5" idx="3"/>
            <a:endCxn id="11" idx="3"/>
          </p:cNvCxnSpPr>
          <p:nvPr/>
        </p:nvCxnSpPr>
        <p:spPr>
          <a:xfrm>
            <a:off x="10913999" y="1513455"/>
            <a:ext cx="41475" cy="1829566"/>
          </a:xfrm>
          <a:prstGeom prst="bentConnector3">
            <a:avLst>
              <a:gd name="adj1" fmla="val 65117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AA559DF-5003-43A7-BA67-C187426DC21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 flipH="1">
            <a:off x="10979649" y="2165930"/>
            <a:ext cx="410371" cy="4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6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278957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Adding deployment Configuration to App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0278956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Before we start adding the deployment configuration to our project we need to add three lines in our package json file under the script.</a:t>
            </a:r>
          </a:p>
          <a:p>
            <a:r>
              <a:rPr lang="en-US" b="1" dirty="0">
                <a:solidFill>
                  <a:srgbClr val="9CDCFE"/>
                </a:solidFill>
                <a:effectLst/>
                <a:latin typeface="Calibri (Body)"/>
              </a:rPr>
              <a:t>"build"</a:t>
            </a:r>
            <a:r>
              <a:rPr lang="en-US" b="1" dirty="0">
                <a:solidFill>
                  <a:srgbClr val="D4D4D4"/>
                </a:solidFill>
                <a:effectLst/>
                <a:latin typeface="Calibri (Body)"/>
              </a:rPr>
              <a:t>: </a:t>
            </a:r>
            <a:r>
              <a:rPr lang="en-US" b="1" dirty="0">
                <a:solidFill>
                  <a:srgbClr val="CE9178"/>
                </a:solidFill>
                <a:effectLst/>
                <a:latin typeface="Calibri (Body)"/>
              </a:rPr>
              <a:t>"ui5 build -a --clean-</a:t>
            </a:r>
            <a:r>
              <a:rPr lang="en-US" b="1" dirty="0" err="1">
                <a:solidFill>
                  <a:srgbClr val="CE9178"/>
                </a:solidFill>
                <a:effectLst/>
                <a:latin typeface="Calibri (Body)"/>
              </a:rPr>
              <a:t>dest</a:t>
            </a:r>
            <a:r>
              <a:rPr lang="en-US" b="1" dirty="0">
                <a:solidFill>
                  <a:srgbClr val="CE9178"/>
                </a:solidFill>
                <a:effectLst/>
                <a:latin typeface="Calibri (Body)"/>
              </a:rPr>
              <a:t> --include-task=generateManifestBundle generateCachebusterInfo"</a:t>
            </a:r>
            <a:r>
              <a:rPr lang="en-US" b="1" dirty="0">
                <a:solidFill>
                  <a:srgbClr val="D4D4D4"/>
                </a:solidFill>
                <a:effectLst/>
                <a:latin typeface="Calibri (Body)"/>
              </a:rPr>
              <a:t>,</a:t>
            </a:r>
          </a:p>
          <a:p>
            <a:r>
              <a:rPr lang="en-US" b="1" dirty="0">
                <a:solidFill>
                  <a:srgbClr val="9CDCFE"/>
                </a:solidFill>
                <a:effectLst/>
                <a:latin typeface="Calibri (Body)"/>
              </a:rPr>
              <a:t>"deploy"</a:t>
            </a:r>
            <a:r>
              <a:rPr lang="en-US" b="1" dirty="0">
                <a:solidFill>
                  <a:srgbClr val="D4D4D4"/>
                </a:solidFill>
                <a:effectLst/>
                <a:latin typeface="Calibri (Body)"/>
              </a:rPr>
              <a:t>: </a:t>
            </a:r>
            <a:r>
              <a:rPr lang="en-US" b="1" dirty="0">
                <a:solidFill>
                  <a:srgbClr val="CE9178"/>
                </a:solidFill>
                <a:effectLst/>
                <a:latin typeface="Calibri (Body)"/>
              </a:rPr>
              <a:t>"fiori verify"</a:t>
            </a:r>
            <a:r>
              <a:rPr lang="en-US" b="1" dirty="0">
                <a:solidFill>
                  <a:srgbClr val="D4D4D4"/>
                </a:solidFill>
                <a:effectLst/>
                <a:latin typeface="Calibri (Body)"/>
              </a:rPr>
              <a:t>,</a:t>
            </a:r>
          </a:p>
          <a:p>
            <a:r>
              <a:rPr lang="en-US" b="1" dirty="0">
                <a:solidFill>
                  <a:srgbClr val="9CDCFE"/>
                </a:solidFill>
                <a:effectLst/>
                <a:latin typeface="Calibri (Body)"/>
              </a:rPr>
              <a:t>"deploy-config"</a:t>
            </a:r>
            <a:r>
              <a:rPr lang="en-US" b="1" dirty="0">
                <a:solidFill>
                  <a:srgbClr val="D4D4D4"/>
                </a:solidFill>
                <a:effectLst/>
                <a:latin typeface="Calibri (Body)"/>
              </a:rPr>
              <a:t>: </a:t>
            </a:r>
            <a:r>
              <a:rPr lang="en-US" b="1" dirty="0">
                <a:solidFill>
                  <a:srgbClr val="CE9178"/>
                </a:solidFill>
                <a:effectLst/>
                <a:latin typeface="Calibri (Body)"/>
              </a:rPr>
              <a:t>"fiori add deploy-config"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Steps to configure the Application to deploy the Application on ABAP Environment.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the terminal in BAS or VS Code and go to your project folder.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terminal in you project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folder.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ui5 build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 run build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 to build your project it will create a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dist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folder.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write command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 run deploy-config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to configure the project for deployment.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a target ABAP system … http://103.207.171.202 in your case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your hostname will come in this step.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the ABAP system client number …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a username …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a password …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an application name …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a description for the application …</a:t>
            </a:r>
          </a:p>
          <a:p>
            <a:pPr marL="342900" marR="0" lvl="0" indent="-34290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a package for the deployed application … $TMP</a:t>
            </a:r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to deploy the application to the ABAP repository we use the command </a:t>
            </a:r>
            <a:r>
              <a:rPr lang="en-US" b="1" i="1" dirty="0"/>
              <a:t>npm run deploy.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A1B1D-DBF9-4D62-920B-E12B702C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02" y="1999620"/>
            <a:ext cx="3968536" cy="12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6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17349</TotalTime>
  <Words>2027</Words>
  <Application>Microsoft Office PowerPoint</Application>
  <PresentationFormat>Widescreen</PresentationFormat>
  <Paragraphs>223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1128</cp:revision>
  <dcterms:created xsi:type="dcterms:W3CDTF">2016-07-10T03:33:26Z</dcterms:created>
  <dcterms:modified xsi:type="dcterms:W3CDTF">2021-12-30T10:04:03Z</dcterms:modified>
</cp:coreProperties>
</file>